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91" r:id="rId2"/>
    <p:sldId id="530" r:id="rId3"/>
    <p:sldId id="555" r:id="rId4"/>
    <p:sldId id="556" r:id="rId5"/>
    <p:sldId id="558" r:id="rId6"/>
    <p:sldId id="559" r:id="rId7"/>
    <p:sldId id="560" r:id="rId8"/>
    <p:sldId id="561" r:id="rId9"/>
    <p:sldId id="513" r:id="rId10"/>
    <p:sldId id="544" r:id="rId11"/>
    <p:sldId id="545" r:id="rId12"/>
    <p:sldId id="562" r:id="rId13"/>
    <p:sldId id="563" r:id="rId14"/>
    <p:sldId id="528" r:id="rId15"/>
    <p:sldId id="546" r:id="rId16"/>
    <p:sldId id="549" r:id="rId17"/>
    <p:sldId id="547" r:id="rId18"/>
    <p:sldId id="548" r:id="rId19"/>
    <p:sldId id="527" r:id="rId20"/>
    <p:sldId id="399" r:id="rId21"/>
    <p:sldId id="52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4147971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68050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200688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3378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53736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6798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97433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424966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209602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soyuztechnologies/CapgeminiODataTraining/blob/master/Day%204/Supplier%20Get%20Entityset.txt"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github.com/soyuztechnologies/CapgeminiODataTraining/blob/master/Day%204/Product%20Supplier%20Association%20Entity.txt"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github.com/soyuztechnologies/CapgeminiODataTraining/blob/master/Day%204/UpdateEntity.tx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github.com/soyuztechnologies/CapgeminiODataTraining/blob/master/Day%204/DeleteEntity.tx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Supplier Entity Type </a:t>
            </a:r>
            <a:endParaRPr lang="en-IN" sz="3600" dirty="0">
              <a:solidFill>
                <a:prstClr val="black"/>
              </a:solidFill>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0" y="1602524"/>
            <a:ext cx="9866919" cy="3547917"/>
          </a:xfrm>
          <a:prstGeom prst="rect">
            <a:avLst/>
          </a:prstGeom>
        </p:spPr>
      </p:pic>
      <p:sp>
        <p:nvSpPr>
          <p:cNvPr id="16" name="TextBox 15">
            <a:extLst>
              <a:ext uri="{FF2B5EF4-FFF2-40B4-BE49-F238E27FC236}">
                <a16:creationId xmlns="" xmlns:a16="http://schemas.microsoft.com/office/drawing/2014/main"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lang="en-US" dirty="0" smtClean="0">
                <a:solidFill>
                  <a:prstClr val="black"/>
                </a:solidFill>
                <a:latin typeface="Calibri" panose="020F0502020204030204"/>
                <a:cs typeface="Calibri" panose="020F0502020204030204" pitchFamily="34" charset="0"/>
              </a:rPr>
              <a:t>Properties for Supplier Entity</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53625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EntitySet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 xmlns:a16="http://schemas.microsoft.com/office/drawing/2014/main"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lang="en-US" dirty="0" smtClean="0">
                <a:solidFill>
                  <a:prstClr val="black"/>
                </a:solidFill>
                <a:latin typeface="Calibri" panose="020F0502020204030204"/>
                <a:cs typeface="Calibri" panose="020F0502020204030204" pitchFamily="34" charset="0"/>
              </a:rPr>
              <a:t>SUPPLIER</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SET_GET_ENTITYSET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2" name="Picture 1">
            <a:hlinkClick r:id="rId5"/>
          </p:cNvPr>
          <p:cNvPicPr>
            <a:picLocks noChangeAspect="1"/>
          </p:cNvPicPr>
          <p:nvPr/>
        </p:nvPicPr>
        <p:blipFill>
          <a:blip r:embed="rId6"/>
          <a:stretch>
            <a:fillRect/>
          </a:stretch>
        </p:blipFill>
        <p:spPr>
          <a:xfrm>
            <a:off x="718964" y="1458464"/>
            <a:ext cx="6142857" cy="4971429"/>
          </a:xfrm>
          <a:prstGeom prst="rect">
            <a:avLst/>
          </a:prstGeom>
        </p:spPr>
      </p:pic>
      <p:sp>
        <p:nvSpPr>
          <p:cNvPr id="18" name="TextBox 17">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743217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 xmlns:a16="http://schemas.microsoft.com/office/drawing/2014/main"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 xmlns:a16="http://schemas.microsoft.com/office/drawing/2014/main"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 xmlns:a16="http://schemas.microsoft.com/office/drawing/2014/main"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 xmlns:a16="http://schemas.microsoft.com/office/drawing/2014/main"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 xmlns:a16="http://schemas.microsoft.com/office/drawing/2014/main"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 xmlns:a16="http://schemas.microsoft.com/office/drawing/2014/main"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 xmlns:a16="http://schemas.microsoft.com/office/drawing/2014/main"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 xmlns:a16="http://schemas.microsoft.com/office/drawing/2014/main"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 xmlns:a16="http://schemas.microsoft.com/office/drawing/2014/main"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 xmlns:a16="http://schemas.microsoft.com/office/drawing/2014/main"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 xmlns:a16="http://schemas.microsoft.com/office/drawing/2014/main"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02917"/>
            <a:ext cx="8670715"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Update Operation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Delete </a:t>
            </a:r>
            <a:r>
              <a:rPr lang="en-US" dirty="0" smtClean="0">
                <a:latin typeface="Calibri" panose="020F0502020204030204" pitchFamily="34" charset="0"/>
                <a:cs typeface="Calibri" panose="020F0502020204030204" pitchFamily="34" charset="0"/>
              </a:rPr>
              <a:t>Operation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t>Introduction to X-</a:t>
            </a:r>
            <a:r>
              <a:rPr lang="en-IN" dirty="0" err="1"/>
              <a:t>Csrf</a:t>
            </a:r>
            <a:r>
              <a:rPr lang="en-IN" dirty="0"/>
              <a:t> Token</a:t>
            </a:r>
          </a:p>
          <a:p>
            <a:pPr marL="285750" indent="-285750">
              <a:buFont typeface="Arial" panose="020B0604020202020204" pitchFamily="34" charset="0"/>
              <a:buChar char="•"/>
            </a:pPr>
            <a:r>
              <a:rPr lang="en-IN" dirty="0"/>
              <a:t>How to Get X-</a:t>
            </a:r>
            <a:r>
              <a:rPr lang="en-IN" dirty="0" err="1"/>
              <a:t>Csrf</a:t>
            </a:r>
            <a:r>
              <a:rPr lang="en-IN" dirty="0"/>
              <a:t> Token</a:t>
            </a:r>
          </a:p>
          <a:p>
            <a:pPr marL="285750" indent="-285750">
              <a:buFont typeface="Arial" panose="020B0604020202020204" pitchFamily="34" charset="0"/>
              <a:buChar char="•"/>
            </a:pPr>
            <a:r>
              <a:rPr lang="en-US" dirty="0"/>
              <a:t>Handle X-</a:t>
            </a:r>
            <a:r>
              <a:rPr lang="en-US" dirty="0" err="1"/>
              <a:t>csrf</a:t>
            </a:r>
            <a:r>
              <a:rPr lang="en-US" dirty="0"/>
              <a:t>-token in SAP OData POST calls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Postman </a:t>
            </a:r>
            <a:r>
              <a:rPr lang="en-US" dirty="0" smtClean="0">
                <a:latin typeface="Calibri" panose="020F0502020204030204" pitchFamily="34" charset="0"/>
                <a:cs typeface="Calibri" panose="020F0502020204030204" pitchFamily="34" charset="0"/>
              </a:rPr>
              <a:t>Testing</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Association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Association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a:t>
            </a:r>
            <a:r>
              <a:rPr lang="en-US" dirty="0" smtClean="0">
                <a:latin typeface="Calibri" panose="020F0502020204030204" pitchFamily="34" charset="0"/>
                <a:cs typeface="Calibri" panose="020F0502020204030204" pitchFamily="34" charset="0"/>
              </a:rPr>
              <a:t>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a:t>
            </a:r>
            <a:r>
              <a:rPr lang="en-US" dirty="0" smtClean="0">
                <a:latin typeface="Calibri" panose="020F0502020204030204" pitchFamily="34" charset="0"/>
                <a:cs typeface="Calibri" panose="020F0502020204030204" pitchFamily="34" charset="0"/>
              </a:rPr>
              <a:t>supplier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21</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UpdateEntity(PUT)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4">
            <a:hlinkClick r:id="rId5"/>
            <a:extLst>
              <a:ext uri="{FF2B5EF4-FFF2-40B4-BE49-F238E27FC236}">
                <a16:creationId xmlns="" xmlns:a16="http://schemas.microsoft.com/office/drawing/2014/main" id="{945174A9-FB19-4DAE-BC7C-2783D0658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875" y="1659289"/>
            <a:ext cx="6295054" cy="44715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PRODUCTSET_UPDATE_ENTITY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8" name="TextBox 17">
            <a:extLst>
              <a:ext uri="{FF2B5EF4-FFF2-40B4-BE49-F238E27FC236}">
                <a16:creationId xmlns="" xmlns:a16="http://schemas.microsoft.com/office/drawing/2014/main"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282191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DeleteEntity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 xmlns:a16="http://schemas.microsoft.com/office/drawing/2014/main"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PRODUCTSET_DELETE_ENTITY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8" name="Picture 2">
            <a:hlinkClick r:id="rId5"/>
            <a:extLst>
              <a:ext uri="{FF2B5EF4-FFF2-40B4-BE49-F238E27FC236}">
                <a16:creationId xmlns="" xmlns:a16="http://schemas.microsoft.com/office/drawing/2014/main" id="{92DB124B-86EA-4024-9003-93A5A349D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64" y="1595789"/>
            <a:ext cx="5707236" cy="4325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21360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93564" y="1153721"/>
            <a:ext cx="10687114" cy="1200329"/>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A CSRF Token is a secret, unique and unpredictable value a server-side application generates in order to protect CSRF vulnerable resources.</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The tokens are generated and submitted by the server-side application in a subsequent HTTP request made by the client.</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descr="How To Automatically Set CSRF Token in Postman? | by Chillar Anand |  HackerNoon.com | Medium">
            <a:extLst>
              <a:ext uri="{FF2B5EF4-FFF2-40B4-BE49-F238E27FC236}">
                <a16:creationId xmlns="" xmlns:a16="http://schemas.microsoft.com/office/drawing/2014/main" id="{4E5F1CCD-0BBE-4951-A9D7-2B79D6D5F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8" y="3190132"/>
            <a:ext cx="4967337" cy="21814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ow To Automatically Set CSRF Token in Postman? | by Chillar Anand |  HackerNoon.com | Medium">
            <a:extLst>
              <a:ext uri="{FF2B5EF4-FFF2-40B4-BE49-F238E27FC236}">
                <a16:creationId xmlns="" xmlns:a16="http://schemas.microsoft.com/office/drawing/2014/main" id="{67F18798-3B87-4C0F-B993-9F5129A1E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106" y="3533531"/>
            <a:ext cx="5263663" cy="1723292"/>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a:off x="5664200" y="4076700"/>
            <a:ext cx="622300" cy="7874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2394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get X-CSRF Token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61B6D89B-1D90-44B4-B29B-46BF7133BC85}"/>
              </a:ext>
            </a:extLst>
          </p:cNvPr>
          <p:cNvSpPr txBox="1"/>
          <p:nvPr/>
        </p:nvSpPr>
        <p:spPr>
          <a:xfrm>
            <a:off x="591964" y="1059444"/>
            <a:ext cx="8894619" cy="1477328"/>
          </a:xfrm>
          <a:prstGeom prst="rect">
            <a:avLst/>
          </a:prstGeom>
          <a:noFill/>
        </p:spPr>
        <p:txBody>
          <a:bodyPr wrap="square" rtlCol="0">
            <a:spAutoFit/>
          </a:bodyPr>
          <a:lstStyle/>
          <a:p>
            <a:pPr marL="285750" indent="-285750" algn="just">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GET Request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the Headers section we will get the X-CSRF Token</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a:extLst>
              <a:ext uri="{FF2B5EF4-FFF2-40B4-BE49-F238E27FC236}">
                <a16:creationId xmlns="" xmlns:a16="http://schemas.microsoft.com/office/drawing/2014/main" id="{434F2607-8838-481C-AB73-333A33D3F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813" y="2536772"/>
            <a:ext cx="7794920" cy="412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0" y="495335"/>
            <a:ext cx="10725357"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Handle </a:t>
            </a:r>
            <a:r>
              <a:rPr lang="en-US" sz="3600" dirty="0" smtClean="0">
                <a:latin typeface="Cooper Black" panose="0208090404030B020404" pitchFamily="18" charset="0"/>
              </a:rPr>
              <a:t>X-Cerf-token </a:t>
            </a:r>
            <a:r>
              <a:rPr lang="en-US" sz="3600" dirty="0">
                <a:latin typeface="Cooper Black" panose="0208090404030B020404" pitchFamily="18" charset="0"/>
              </a:rPr>
              <a:t>in SAP OData POST calls</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4E7F5082-587A-4918-BCE1-45837627E0C6}"/>
              </a:ext>
            </a:extLst>
          </p:cNvPr>
          <p:cNvSpPr txBox="1"/>
          <p:nvPr/>
        </p:nvSpPr>
        <p:spPr>
          <a:xfrm>
            <a:off x="706264" y="1616429"/>
            <a:ext cx="7704067" cy="34163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en-US" sz="1800" dirty="0"/>
              <a:t>Get the X-Csrf-Token from Get Call</a:t>
            </a:r>
          </a:p>
          <a:p>
            <a:pPr marL="285750" indent="-285750" algn="just">
              <a:lnSpc>
                <a:spcPct val="150000"/>
              </a:lnSpc>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a:t>
            </a:r>
            <a:r>
              <a:rPr kumimoji="0" lang="en-US" sz="1800" b="1" u="none" strike="noStrike" kern="1200" cap="none" spc="0" normalizeH="0" baseline="0" noProof="0" dirty="0">
                <a:ln>
                  <a:noFill/>
                </a:ln>
                <a:solidFill>
                  <a:srgbClr val="202124"/>
                </a:solidFill>
                <a:uLnTx/>
                <a:uFillTx/>
                <a:ea typeface="+mn-ea"/>
                <a:cs typeface="Calibri" panose="020F0502020204030204" pitchFamily="34" charset="0"/>
              </a:rPr>
              <a:t>POST</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 </a:t>
            </a:r>
            <a:r>
              <a:rPr lang="en-US" dirty="0">
                <a:solidFill>
                  <a:srgbClr val="202124"/>
                </a:solidFill>
                <a:cs typeface="Calibri" panose="020F0502020204030204" pitchFamily="34" charset="0"/>
              </a:rPr>
              <a:t>type of </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Request ex.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dirty="0"/>
              <a:t> Pass request payload</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dirty="0">
                <a:solidFill>
                  <a:srgbClr val="202124"/>
                </a:solidFill>
                <a:cs typeface="Calibri" panose="020F0502020204030204" pitchFamily="34" charset="0"/>
              </a:rPr>
              <a:t>Add the X-Csrf Token in Headers Section</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Response section we will get the response</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Tree>
    <p:extLst>
      <p:ext uri="{BB962C8B-B14F-4D97-AF65-F5344CB8AC3E}">
        <p14:creationId xmlns:p14="http://schemas.microsoft.com/office/powerpoint/2010/main" val="416220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E8ACB1D1-3054-43F3-B7D5-5B4CE3D42CEA}"/>
              </a:ext>
            </a:extLst>
          </p:cNvPr>
          <p:cNvPicPr>
            <a:picLocks noChangeAspect="1"/>
          </p:cNvPicPr>
          <p:nvPr/>
        </p:nvPicPr>
        <p:blipFill>
          <a:blip r:embed="rId3"/>
          <a:stretch>
            <a:fillRect/>
          </a:stretch>
        </p:blipFill>
        <p:spPr>
          <a:xfrm>
            <a:off x="5489885" y="4714678"/>
            <a:ext cx="6670992" cy="2116146"/>
          </a:xfrm>
          <a:prstGeom prst="rect">
            <a:avLst/>
          </a:prstGeom>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28320" y="495335"/>
            <a:ext cx="1097788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Testing Create Method (Post) by Postman </a:t>
            </a:r>
            <a:r>
              <a:rPr lang="en-IN" sz="3600" dirty="0">
                <a:latin typeface="Cooper Black" panose="0208090404030B020404" pitchFamily="18" charset="0"/>
              </a:rPr>
              <a:t>T</a:t>
            </a:r>
            <a:r>
              <a:rPr lang="en-IN" sz="3600" dirty="0" smtClean="0">
                <a:latin typeface="Cooper Black" panose="0208090404030B020404" pitchFamily="18" charset="0"/>
              </a:rPr>
              <a:t>ool</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a:extLst>
              <a:ext uri="{FF2B5EF4-FFF2-40B4-BE49-F238E27FC236}">
                <a16:creationId xmlns="" xmlns:a16="http://schemas.microsoft.com/office/drawing/2014/main" id="{C2FE02B3-C4BA-4E76-9AEC-E3803FDA0278}"/>
              </a:ext>
            </a:extLst>
          </p:cNvPr>
          <p:cNvPicPr>
            <a:picLocks noChangeAspect="1"/>
          </p:cNvPicPr>
          <p:nvPr/>
        </p:nvPicPr>
        <p:blipFill>
          <a:blip r:embed="rId6"/>
          <a:stretch>
            <a:fillRect/>
          </a:stretch>
        </p:blipFill>
        <p:spPr>
          <a:xfrm>
            <a:off x="655320" y="1208251"/>
            <a:ext cx="5415726" cy="3207991"/>
          </a:xfrm>
          <a:prstGeom prst="rect">
            <a:avLst/>
          </a:prstGeom>
        </p:spPr>
      </p:pic>
      <p:sp>
        <p:nvSpPr>
          <p:cNvPr id="2" name="Bent-Up Arrow 1"/>
          <p:cNvSpPr/>
          <p:nvPr/>
        </p:nvSpPr>
        <p:spPr>
          <a:xfrm rot="5400000">
            <a:off x="3643878" y="4381760"/>
            <a:ext cx="1765300" cy="151334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CSRF - RouterCheck">
            <a:extLst>
              <a:ext uri="{FF2B5EF4-FFF2-40B4-BE49-F238E27FC236}">
                <a16:creationId xmlns="" xmlns:a16="http://schemas.microsoft.com/office/drawing/2014/main" id="{B88BD838-3D00-4518-8CF1-8476A19E7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7352" y="1345345"/>
            <a:ext cx="3868985" cy="215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03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7964</TotalTime>
  <Words>819</Words>
  <Application>Microsoft Office PowerPoint</Application>
  <PresentationFormat>Widescreen</PresentationFormat>
  <Paragraphs>206</Paragraphs>
  <Slides>23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665</cp:revision>
  <dcterms:created xsi:type="dcterms:W3CDTF">2016-07-10T03:33:26Z</dcterms:created>
  <dcterms:modified xsi:type="dcterms:W3CDTF">2021-10-20T11:00:24Z</dcterms:modified>
</cp:coreProperties>
</file>